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6" r:id="rId3"/>
    <p:sldId id="284" r:id="rId4"/>
    <p:sldId id="258" r:id="rId5"/>
    <p:sldId id="278" r:id="rId6"/>
    <p:sldId id="259" r:id="rId7"/>
    <p:sldId id="279" r:id="rId8"/>
    <p:sldId id="260" r:id="rId9"/>
    <p:sldId id="280" r:id="rId10"/>
    <p:sldId id="261" r:id="rId11"/>
    <p:sldId id="281" r:id="rId12"/>
    <p:sldId id="273" r:id="rId13"/>
    <p:sldId id="287" r:id="rId14"/>
    <p:sldId id="282" r:id="rId15"/>
    <p:sldId id="262" r:id="rId16"/>
    <p:sldId id="283" r:id="rId17"/>
    <p:sldId id="263" r:id="rId18"/>
    <p:sldId id="285" r:id="rId19"/>
    <p:sldId id="266" r:id="rId20"/>
    <p:sldId id="267" r:id="rId21"/>
    <p:sldId id="277" r:id="rId22"/>
  </p:sldIdLst>
  <p:sldSz cx="9144000" cy="6858000" type="screen4x3"/>
  <p:notesSz cx="6669088" cy="9872663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9" tIns="45000" rIns="89999" bIns="4500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607" y="0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9" tIns="45000" rIns="89999" bIns="4500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318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9" tIns="45000" rIns="89999" bIns="4500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607" y="9377318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9" tIns="45000" rIns="89999" bIns="450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80084DB-924A-4AF8-BB04-2176BD7C7A9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4418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9" tIns="45000" rIns="89999" bIns="4500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9" tIns="45000" rIns="89999" bIns="4500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6775" y="739775"/>
            <a:ext cx="4935538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689515"/>
            <a:ext cx="5335270" cy="4442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9" tIns="45000" rIns="89999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18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9" tIns="45000" rIns="89999" bIns="4500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377318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9" tIns="45000" rIns="89999" bIns="450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4AE5DED-BAC6-47F1-9CD8-C655CB8380B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7832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4B89495-73ED-4056-BDC8-E95AD6A4166D}" type="slidenum">
              <a:rPr lang="nl-NL" altLang="nl-NL" smtClean="0"/>
              <a:pPr eaLnBrk="1" hangingPunct="1"/>
              <a:t>1</a:t>
            </a:fld>
            <a:endParaRPr lang="nl-NL" altLang="nl-NL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28055280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47D105-2C85-47DB-823C-A098BCA02B73}" type="slidenum">
              <a:rPr lang="nl-NL" altLang="nl-NL" smtClean="0"/>
              <a:pPr eaLnBrk="1" hangingPunct="1"/>
              <a:t>11</a:t>
            </a:fld>
            <a:endParaRPr lang="nl-NL" altLang="nl-NL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3564854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47D105-2C85-47DB-823C-A098BCA02B73}" type="slidenum">
              <a:rPr lang="nl-NL" altLang="nl-NL" smtClean="0"/>
              <a:pPr eaLnBrk="1" hangingPunct="1"/>
              <a:t>14</a:t>
            </a:fld>
            <a:endParaRPr lang="nl-NL" altLang="nl-NL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39698651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D84454F-DD02-4824-A35E-EAECBE973426}" type="slidenum">
              <a:rPr lang="nl-NL" altLang="nl-NL" smtClean="0"/>
              <a:pPr eaLnBrk="1" hangingPunct="1"/>
              <a:t>15</a:t>
            </a:fld>
            <a:endParaRPr lang="nl-NL" altLang="nl-NL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4136842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47D105-2C85-47DB-823C-A098BCA02B73}" type="slidenum">
              <a:rPr lang="nl-NL" altLang="nl-NL" smtClean="0"/>
              <a:pPr eaLnBrk="1" hangingPunct="1"/>
              <a:t>16</a:t>
            </a:fld>
            <a:endParaRPr lang="nl-NL" altLang="nl-NL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38394428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47D105-2C85-47DB-823C-A098BCA02B73}" type="slidenum">
              <a:rPr lang="nl-NL" altLang="nl-NL" smtClean="0"/>
              <a:pPr eaLnBrk="1" hangingPunct="1"/>
              <a:t>18</a:t>
            </a:fld>
            <a:endParaRPr lang="nl-NL" altLang="nl-NL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119876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47D105-2C85-47DB-823C-A098BCA02B73}" type="slidenum">
              <a:rPr lang="nl-NL" altLang="nl-NL" smtClean="0"/>
              <a:pPr eaLnBrk="1" hangingPunct="1"/>
              <a:t>3</a:t>
            </a:fld>
            <a:endParaRPr lang="nl-NL" altLang="nl-NL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189814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880B664-7A11-4DBD-993B-EC61A2C166F9}" type="slidenum">
              <a:rPr lang="nl-NL" altLang="nl-NL" smtClean="0"/>
              <a:pPr eaLnBrk="1" hangingPunct="1"/>
              <a:t>4</a:t>
            </a:fld>
            <a:endParaRPr lang="nl-NL" altLang="nl-NL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287925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47D105-2C85-47DB-823C-A098BCA02B73}" type="slidenum">
              <a:rPr lang="nl-NL" altLang="nl-NL" smtClean="0"/>
              <a:pPr eaLnBrk="1" hangingPunct="1"/>
              <a:t>5</a:t>
            </a:fld>
            <a:endParaRPr lang="nl-NL" altLang="nl-NL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379064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1C92882-EA7F-4A94-9D5A-A406A23D0E6D}" type="slidenum">
              <a:rPr lang="nl-NL" altLang="nl-NL" smtClean="0"/>
              <a:pPr eaLnBrk="1" hangingPunct="1"/>
              <a:t>6</a:t>
            </a:fld>
            <a:endParaRPr lang="nl-NL" altLang="nl-NL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426748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47D105-2C85-47DB-823C-A098BCA02B73}" type="slidenum">
              <a:rPr lang="nl-NL" altLang="nl-NL" smtClean="0"/>
              <a:pPr eaLnBrk="1" hangingPunct="1"/>
              <a:t>7</a:t>
            </a:fld>
            <a:endParaRPr lang="nl-NL" altLang="nl-NL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4207531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79D2258-63A5-485F-9E4B-729FF424B864}" type="slidenum">
              <a:rPr lang="nl-NL" altLang="nl-NL" smtClean="0"/>
              <a:pPr eaLnBrk="1" hangingPunct="1"/>
              <a:t>8</a:t>
            </a:fld>
            <a:endParaRPr lang="nl-NL" altLang="nl-NL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3270138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47D105-2C85-47DB-823C-A098BCA02B73}" type="slidenum">
              <a:rPr lang="nl-NL" altLang="nl-NL" smtClean="0"/>
              <a:pPr eaLnBrk="1" hangingPunct="1"/>
              <a:t>9</a:t>
            </a:fld>
            <a:endParaRPr lang="nl-NL" altLang="nl-NL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30946779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BC9BCB0-CCC3-4D73-9182-8126C97D8B89}" type="slidenum">
              <a:rPr lang="nl-NL" altLang="nl-NL" smtClean="0"/>
              <a:pPr eaLnBrk="1" hangingPunct="1"/>
              <a:t>10</a:t>
            </a:fld>
            <a:endParaRPr lang="nl-NL" altLang="nl-NL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443238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01F65-01E4-4586-B950-6F89A1E1E83F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04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650DF0-25F2-49B7-82AE-FBE8D4A0F8C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979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650DF0-25F2-49B7-82AE-FBE8D4A0F8C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5909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650DF0-25F2-49B7-82AE-FBE8D4A0F8C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77906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650DF0-25F2-49B7-82AE-FBE8D4A0F8C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0596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650DF0-25F2-49B7-82AE-FBE8D4A0F8C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828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3F4C3-F3D4-43E2-8178-FC4F5F2B255A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5139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70AEE-CDE6-4510-A033-6D6465669364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1445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F39CEE-418C-41A7-A314-722B269B5C44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247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1BB19-B5AF-4235-8AA3-2B74730390AF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35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A8FEF-8D25-42BE-B266-3088E87F0434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3617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638919-5A8B-4907-9834-0F0521D3F15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4877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EDDADE-F9E9-4371-89F7-2393A2629BA1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4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826B41-5B37-4E30-9BA9-8FEC7D2ADAF3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7712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66393-8FDB-431E-B19A-EFAFAAF0E0B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38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C646A4-C3FB-4A4B-BA5F-93CDD7E779B3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68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7650DF0-25F2-49B7-82AE-FBE8D4A0F8C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629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Veevoeding</a:t>
            </a:r>
            <a:endParaRPr lang="nl-NL" altLang="nl-NL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nl-NL" dirty="0" err="1" smtClean="0"/>
              <a:t>Weende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analyse</a:t>
            </a:r>
            <a:endParaRPr lang="en-US" alt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Organische stof  OS</a:t>
            </a:r>
            <a:endParaRPr lang="nl-NL" altLang="nl-NL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endParaRPr lang="en-US" altLang="nl-NL" dirty="0" smtClean="0"/>
          </a:p>
          <a:p>
            <a:pPr eaLnBrk="1" hangingPunct="1">
              <a:lnSpc>
                <a:spcPct val="90000"/>
              </a:lnSpc>
            </a:pPr>
            <a:endParaRPr lang="en-US" altLang="nl-NL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nl-NL" dirty="0" err="1" smtClean="0"/>
              <a:t>Alles</a:t>
            </a:r>
            <a:r>
              <a:rPr lang="en-US" altLang="nl-NL" dirty="0" smtClean="0"/>
              <a:t> wat </a:t>
            </a:r>
            <a:r>
              <a:rPr lang="en-US" altLang="nl-NL" dirty="0" err="1" smtClean="0"/>
              <a:t>brandt</a:t>
            </a:r>
            <a:endParaRPr lang="en-US" altLang="nl-NL" dirty="0" smtClean="0"/>
          </a:p>
          <a:p>
            <a:pPr eaLnBrk="1" hangingPunct="1">
              <a:lnSpc>
                <a:spcPct val="90000"/>
              </a:lnSpc>
            </a:pPr>
            <a:endParaRPr lang="en-US" altLang="nl-NL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nl-NL" dirty="0" smtClean="0"/>
              <a:t>N-</a:t>
            </a:r>
            <a:r>
              <a:rPr lang="en-US" altLang="nl-NL" dirty="0" err="1" smtClean="0"/>
              <a:t>houdend</a:t>
            </a:r>
            <a:r>
              <a:rPr lang="en-US" altLang="nl-NL" dirty="0"/>
              <a:t> </a:t>
            </a:r>
            <a:r>
              <a:rPr lang="en-US" altLang="nl-NL" dirty="0" err="1" smtClean="0"/>
              <a:t>en</a:t>
            </a:r>
            <a:r>
              <a:rPr lang="en-US" altLang="nl-NL" dirty="0" smtClean="0"/>
              <a:t> N-</a:t>
            </a:r>
            <a:r>
              <a:rPr lang="en-US" altLang="nl-NL" dirty="0" err="1" smtClean="0"/>
              <a:t>vrij</a:t>
            </a:r>
            <a:endParaRPr lang="en-US" altLang="nl-NL" dirty="0" smtClean="0"/>
          </a:p>
          <a:p>
            <a:pPr eaLnBrk="1" hangingPunct="1">
              <a:lnSpc>
                <a:spcPct val="90000"/>
              </a:lnSpc>
            </a:pPr>
            <a:endParaRPr lang="en-US" altLang="nl-NL" dirty="0"/>
          </a:p>
          <a:p>
            <a:pPr eaLnBrk="1" hangingPunct="1">
              <a:lnSpc>
                <a:spcPct val="90000"/>
              </a:lnSpc>
            </a:pPr>
            <a:r>
              <a:rPr lang="en-US" altLang="nl-NL" dirty="0" smtClean="0"/>
              <a:t>N-</a:t>
            </a:r>
            <a:r>
              <a:rPr lang="en-US" altLang="nl-NL" dirty="0" err="1" smtClean="0"/>
              <a:t>houdend</a:t>
            </a:r>
            <a:endParaRPr lang="en-US" altLang="nl-NL" dirty="0" smtClean="0"/>
          </a:p>
          <a:p>
            <a:pPr lvl="1">
              <a:lnSpc>
                <a:spcPct val="90000"/>
              </a:lnSpc>
            </a:pPr>
            <a:r>
              <a:rPr lang="en-US" altLang="nl-NL" dirty="0" smtClean="0"/>
              <a:t> N-</a:t>
            </a:r>
            <a:r>
              <a:rPr lang="en-US" altLang="nl-NL" dirty="0" err="1" smtClean="0"/>
              <a:t>gehalte</a:t>
            </a:r>
            <a:r>
              <a:rPr lang="en-US" altLang="nl-NL" dirty="0" smtClean="0"/>
              <a:t> </a:t>
            </a:r>
            <a:r>
              <a:rPr lang="en-US" altLang="nl-NL" dirty="0" smtClean="0"/>
              <a:t>x 6,25 = </a:t>
            </a:r>
            <a:r>
              <a:rPr lang="en-US" altLang="nl-NL" dirty="0" err="1" smtClean="0"/>
              <a:t>eiwitgehalte</a:t>
            </a:r>
            <a:endParaRPr lang="en-US" altLang="nl-NL" dirty="0"/>
          </a:p>
          <a:p>
            <a:pPr eaLnBrk="1" hangingPunct="1">
              <a:lnSpc>
                <a:spcPct val="90000"/>
              </a:lnSpc>
            </a:pPr>
            <a:endParaRPr lang="en-US" altLang="nl-NL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nl-NL" dirty="0" smtClean="0"/>
              <a:t>N-</a:t>
            </a:r>
            <a:r>
              <a:rPr lang="en-US" altLang="nl-NL" dirty="0" err="1" smtClean="0"/>
              <a:t>vrij</a:t>
            </a:r>
            <a:r>
              <a:rPr lang="en-US" altLang="nl-NL" dirty="0" smtClean="0"/>
              <a:t> = </a:t>
            </a:r>
            <a:r>
              <a:rPr lang="en-US" altLang="nl-NL" dirty="0" err="1" smtClean="0"/>
              <a:t>koolhydraten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en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vetten</a:t>
            </a:r>
            <a:endParaRPr lang="en-US" altLang="nl-NL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nl-NL" dirty="0" smtClean="0"/>
              <a:t>				</a:t>
            </a:r>
            <a:r>
              <a:rPr lang="en-US" altLang="nl-NL" dirty="0" smtClean="0"/>
              <a:t>(</a:t>
            </a:r>
            <a:r>
              <a:rPr lang="en-US" altLang="nl-NL" dirty="0" err="1" smtClean="0"/>
              <a:t>en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vitaminen</a:t>
            </a:r>
            <a:r>
              <a:rPr lang="en-US" altLang="nl-NL" dirty="0" smtClean="0"/>
              <a:t>)</a:t>
            </a:r>
            <a:endParaRPr lang="nl-NL" altLang="nl-NL" dirty="0" smtClean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268413"/>
            <a:ext cx="4321175" cy="117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Weende analyse</a:t>
            </a:r>
            <a:endParaRPr lang="nl-NL" altLang="nl-NL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30400"/>
            <a:ext cx="8659896" cy="392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hthoek 4"/>
          <p:cNvSpPr/>
          <p:nvPr/>
        </p:nvSpPr>
        <p:spPr>
          <a:xfrm>
            <a:off x="4684147" y="2276872"/>
            <a:ext cx="1339320" cy="972024"/>
          </a:xfrm>
          <a:prstGeom prst="rect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6938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eiwit  en ruw eiwit (RE)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nl-NL" dirty="0" smtClean="0"/>
              <a:t>RE=</a:t>
            </a:r>
            <a:r>
              <a:rPr lang="en-US" altLang="nl-NL" dirty="0" err="1" smtClean="0"/>
              <a:t>ruw</a:t>
            </a:r>
            <a:r>
              <a:rPr lang="en-US" altLang="nl-NL" dirty="0" smtClean="0"/>
              <a:t> </a:t>
            </a:r>
            <a:r>
              <a:rPr lang="en-US" altLang="nl-NL" dirty="0" err="1"/>
              <a:t>eiwit</a:t>
            </a:r>
            <a:r>
              <a:rPr lang="en-US" altLang="nl-NL" dirty="0"/>
              <a:t> = </a:t>
            </a:r>
            <a:r>
              <a:rPr lang="en-US" altLang="nl-NL" dirty="0" err="1"/>
              <a:t>eiwit</a:t>
            </a:r>
            <a:r>
              <a:rPr lang="en-US" altLang="nl-NL" dirty="0"/>
              <a:t> + </a:t>
            </a:r>
            <a:r>
              <a:rPr lang="en-US" altLang="nl-NL" dirty="0" err="1"/>
              <a:t>amiden</a:t>
            </a:r>
            <a:endParaRPr lang="en-US" altLang="nl-NL" dirty="0"/>
          </a:p>
          <a:p>
            <a:pPr marL="457200" lvl="1" indent="0">
              <a:buNone/>
            </a:pPr>
            <a:endParaRPr lang="nl-NL" altLang="nl-NL" dirty="0" smtClean="0"/>
          </a:p>
          <a:p>
            <a:pPr eaLnBrk="1" hangingPunct="1"/>
            <a:r>
              <a:rPr lang="nl-NL" altLang="nl-NL" dirty="0" smtClean="0"/>
              <a:t>Gras   170    gram per kg droge stof</a:t>
            </a:r>
          </a:p>
          <a:p>
            <a:pPr eaLnBrk="1" hangingPunct="1"/>
            <a:r>
              <a:rPr lang="nl-NL" altLang="nl-NL" dirty="0" smtClean="0"/>
              <a:t>Kuil     150</a:t>
            </a:r>
          </a:p>
          <a:p>
            <a:pPr eaLnBrk="1" hangingPunct="1"/>
            <a:r>
              <a:rPr lang="nl-NL" altLang="nl-NL" dirty="0" smtClean="0"/>
              <a:t>Mais     80</a:t>
            </a:r>
          </a:p>
          <a:p>
            <a:pPr eaLnBrk="1" hangingPunct="1"/>
            <a:r>
              <a:rPr lang="nl-NL" altLang="nl-NL" dirty="0" smtClean="0"/>
              <a:t>Brok     80 – 200</a:t>
            </a:r>
          </a:p>
          <a:p>
            <a:pPr eaLnBrk="1" hangingPunct="1"/>
            <a:r>
              <a:rPr lang="nl-NL" altLang="nl-NL" dirty="0" smtClean="0"/>
              <a:t>Soja    400</a:t>
            </a:r>
          </a:p>
          <a:p>
            <a:pPr eaLnBrk="1" hangingPunct="1"/>
            <a:endParaRPr lang="nl-NL" alt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Eiwitten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Opgebouwd uit ketens aminozuren</a:t>
            </a:r>
          </a:p>
          <a:p>
            <a:r>
              <a:rPr lang="nl-NL" dirty="0" smtClean="0"/>
              <a:t>20 verschillende soorten aminozuren</a:t>
            </a:r>
          </a:p>
          <a:p>
            <a:r>
              <a:rPr lang="nl-NL" dirty="0" smtClean="0"/>
              <a:t>Bij tekort:</a:t>
            </a:r>
          </a:p>
          <a:p>
            <a:pPr lvl="1"/>
            <a:r>
              <a:rPr lang="nl-NL" dirty="0" smtClean="0"/>
              <a:t>kan het ene aminozuur uit het andere gemaakt worden</a:t>
            </a:r>
          </a:p>
          <a:p>
            <a:pPr lvl="1"/>
            <a:r>
              <a:rPr lang="nl-NL" dirty="0" smtClean="0"/>
              <a:t>Moet er </a:t>
            </a:r>
            <a:r>
              <a:rPr lang="nl-NL" dirty="0" smtClean="0"/>
              <a:t>soms bijgevoerd </a:t>
            </a:r>
            <a:r>
              <a:rPr lang="nl-NL" dirty="0" smtClean="0"/>
              <a:t>worden (de noodzakelijke </a:t>
            </a:r>
            <a:r>
              <a:rPr lang="nl-NL" dirty="0" err="1" smtClean="0"/>
              <a:t>az</a:t>
            </a:r>
            <a:r>
              <a:rPr lang="nl-NL" dirty="0" smtClean="0"/>
              <a:t>):</a:t>
            </a:r>
          </a:p>
          <a:p>
            <a:pPr marL="457200" lvl="1" indent="0">
              <a:buNone/>
            </a:pPr>
            <a:r>
              <a:rPr lang="nl-NL" dirty="0"/>
              <a:t> </a:t>
            </a:r>
            <a:r>
              <a:rPr lang="nl-NL" dirty="0" smtClean="0"/>
              <a:t>    o.a. lysine, </a:t>
            </a:r>
            <a:r>
              <a:rPr lang="nl-NL" dirty="0" err="1"/>
              <a:t>m</a:t>
            </a:r>
            <a:r>
              <a:rPr lang="nl-NL" dirty="0" err="1" smtClean="0"/>
              <a:t>ethionine</a:t>
            </a:r>
            <a:r>
              <a:rPr lang="nl-NL" dirty="0" smtClean="0"/>
              <a:t> en </a:t>
            </a:r>
            <a:r>
              <a:rPr lang="nl-NL" dirty="0" err="1"/>
              <a:t>c</a:t>
            </a:r>
            <a:r>
              <a:rPr lang="nl-NL" dirty="0" err="1" smtClean="0"/>
              <a:t>ystine</a:t>
            </a:r>
            <a:endParaRPr lang="nl-NL" dirty="0" smtClean="0"/>
          </a:p>
          <a:p>
            <a:r>
              <a:rPr lang="nl-NL" dirty="0" smtClean="0"/>
              <a:t>Eiwit nodig voor vlees en melkeiwit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9080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Weende analyse</a:t>
            </a:r>
            <a:endParaRPr lang="nl-NL" altLang="nl-NL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30400"/>
            <a:ext cx="8659896" cy="392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hthoek 4"/>
          <p:cNvSpPr/>
          <p:nvPr/>
        </p:nvSpPr>
        <p:spPr>
          <a:xfrm>
            <a:off x="4788024" y="3140968"/>
            <a:ext cx="1198287" cy="840192"/>
          </a:xfrm>
          <a:prstGeom prst="rect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807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96296E-6 L 0.16285 -0.061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42" y="-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Ruw vet </a:t>
            </a:r>
            <a:r>
              <a:rPr lang="nl-NL" altLang="nl-NL" dirty="0"/>
              <a:t>=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Rvet</a:t>
            </a:r>
            <a:endParaRPr lang="nl-NL" altLang="nl-NL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Deel van N-vrij wat vet bevat.</a:t>
            </a:r>
          </a:p>
          <a:p>
            <a:pPr eaLnBrk="1" hangingPunct="1"/>
            <a:r>
              <a:rPr lang="nl-NL" altLang="nl-NL" dirty="0" smtClean="0"/>
              <a:t>Vet is goedkoop en bevat veel energie</a:t>
            </a:r>
          </a:p>
          <a:p>
            <a:pPr eaLnBrk="1" hangingPunct="1"/>
            <a:r>
              <a:rPr lang="nl-NL" altLang="nl-NL" dirty="0" smtClean="0"/>
              <a:t>Teveel vet remt </a:t>
            </a:r>
            <a:r>
              <a:rPr lang="nl-NL" altLang="nl-NL" dirty="0" err="1" smtClean="0"/>
              <a:t>pensfermentatie</a:t>
            </a:r>
            <a:endParaRPr lang="nl-NL" altLang="nl-NL" dirty="0" smtClean="0"/>
          </a:p>
          <a:p>
            <a:pPr eaLnBrk="1" hangingPunct="1">
              <a:buFontTx/>
              <a:buNone/>
            </a:pPr>
            <a:r>
              <a:rPr lang="nl-NL" altLang="nl-NL" dirty="0" smtClean="0"/>
              <a:t>   </a:t>
            </a:r>
            <a:r>
              <a:rPr lang="nl-NL" altLang="nl-NL" dirty="0" smtClean="0">
                <a:sym typeface="Wingdings" pitchFamily="2" charset="2"/>
              </a:rPr>
              <a:t> bacteriën worden ingepakt.</a:t>
            </a:r>
          </a:p>
          <a:p>
            <a:pPr eaLnBrk="1" hangingPunct="1"/>
            <a:r>
              <a:rPr lang="nl-NL" altLang="nl-NL" dirty="0" smtClean="0"/>
              <a:t>Vet bevat vitaminen (ADEK)</a:t>
            </a:r>
          </a:p>
          <a:p>
            <a:pPr eaLnBrk="1" hangingPunct="1"/>
            <a:endParaRPr lang="nl-NL" altLang="nl-NL" dirty="0" smtClean="0"/>
          </a:p>
          <a:p>
            <a:pPr eaLnBrk="1" hangingPunct="1"/>
            <a:r>
              <a:rPr lang="nl-NL" altLang="nl-NL" dirty="0" smtClean="0"/>
              <a:t>Rest van N-vrij zijn koolhydraten</a:t>
            </a:r>
          </a:p>
          <a:p>
            <a:pPr eaLnBrk="1" hangingPunct="1"/>
            <a:endParaRPr lang="nl-NL" alt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Weende analyse</a:t>
            </a:r>
            <a:endParaRPr lang="nl-NL" altLang="nl-NL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30400"/>
            <a:ext cx="8659896" cy="392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hthoek 4"/>
          <p:cNvSpPr/>
          <p:nvPr/>
        </p:nvSpPr>
        <p:spPr>
          <a:xfrm>
            <a:off x="4788024" y="3164872"/>
            <a:ext cx="1224136" cy="840192"/>
          </a:xfrm>
          <a:prstGeom prst="rect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7759288" y="3053152"/>
            <a:ext cx="1224136" cy="840192"/>
          </a:xfrm>
          <a:prstGeom prst="rect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077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81481E-6 L 0.16146 0.061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73" y="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Koolhydraten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Deels ruwe celstof (RC) (slecht verteerbaar)</a:t>
            </a:r>
          </a:p>
          <a:p>
            <a:pPr eaLnBrk="1" hangingPunct="1"/>
            <a:r>
              <a:rPr lang="nl-NL" altLang="nl-NL" dirty="0" smtClean="0"/>
              <a:t>Rest is </a:t>
            </a:r>
            <a:r>
              <a:rPr lang="nl-NL" altLang="nl-NL" u="sng" dirty="0" smtClean="0"/>
              <a:t>O</a:t>
            </a:r>
            <a:r>
              <a:rPr lang="nl-NL" altLang="nl-NL" dirty="0" smtClean="0"/>
              <a:t>verige </a:t>
            </a:r>
            <a:r>
              <a:rPr lang="nl-NL" altLang="nl-NL" u="sng" dirty="0" smtClean="0"/>
              <a:t>K</a:t>
            </a:r>
            <a:r>
              <a:rPr lang="nl-NL" altLang="nl-NL" dirty="0" smtClean="0"/>
              <a:t>oolhydraten (=OK, goed verteerbaar)</a:t>
            </a:r>
          </a:p>
          <a:p>
            <a:pPr eaLnBrk="1" hangingPunct="1">
              <a:buFontTx/>
              <a:buNone/>
            </a:pPr>
            <a:r>
              <a:rPr lang="nl-NL" altLang="nl-NL" dirty="0" smtClean="0"/>
              <a:t>	            o.a. suiker en zetmeel</a:t>
            </a:r>
          </a:p>
          <a:p>
            <a:pPr eaLnBrk="1" hangingPunct="1"/>
            <a:endParaRPr lang="nl-NL" altLang="nl-NL" dirty="0" smtClean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268413"/>
            <a:ext cx="18796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5" descr="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573463"/>
            <a:ext cx="1743075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Weende analyse</a:t>
            </a:r>
            <a:endParaRPr lang="nl-NL" altLang="nl-NL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30400"/>
            <a:ext cx="8659896" cy="392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hthoek 4"/>
          <p:cNvSpPr/>
          <p:nvPr/>
        </p:nvSpPr>
        <p:spPr>
          <a:xfrm>
            <a:off x="6345244" y="3573016"/>
            <a:ext cx="1107076" cy="864096"/>
          </a:xfrm>
          <a:prstGeom prst="rect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215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22222E-6 L 0.16146 0.061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73" y="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609600"/>
            <a:ext cx="6347713" cy="803176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Verteerbaarheid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29232" y="1556792"/>
            <a:ext cx="6347714" cy="3880773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Bestendig en onbestendig zetmeel</a:t>
            </a:r>
          </a:p>
          <a:p>
            <a:pPr eaLnBrk="1" hangingPunct="1"/>
            <a:r>
              <a:rPr lang="nl-NL" altLang="nl-NL" dirty="0" smtClean="0"/>
              <a:t>snel = suikers</a:t>
            </a:r>
          </a:p>
          <a:p>
            <a:pPr eaLnBrk="1" hangingPunct="1">
              <a:buFontTx/>
              <a:buNone/>
            </a:pPr>
            <a:r>
              <a:rPr lang="nl-NL" altLang="nl-NL" dirty="0" smtClean="0"/>
              <a:t>	langzamer = zetmeel</a:t>
            </a:r>
          </a:p>
          <a:p>
            <a:pPr eaLnBrk="1" hangingPunct="1">
              <a:buFontTx/>
              <a:buNone/>
            </a:pPr>
            <a:r>
              <a:rPr lang="nl-NL" altLang="nl-NL" dirty="0" smtClean="0"/>
              <a:t>	erg langzaam = hemicellulose en </a:t>
            </a:r>
            <a:r>
              <a:rPr lang="nl-NL" altLang="nl-NL" dirty="0" err="1" smtClean="0"/>
              <a:t>pectines</a:t>
            </a:r>
            <a:endParaRPr lang="nl-NL" altLang="nl-NL" dirty="0" smtClean="0"/>
          </a:p>
        </p:txBody>
      </p:sp>
      <p:pic>
        <p:nvPicPr>
          <p:cNvPr id="14340" name="Picture 4" descr="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31" y="3284985"/>
            <a:ext cx="5137107" cy="3573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een Weende analyse?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599" y="2420888"/>
            <a:ext cx="6347714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 smtClean="0"/>
              <a:t>Ga zelf eens op onderzoek uit!!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nl-NL" sz="2000" dirty="0" smtClean="0"/>
              <a:t> Probeer aan de hand van het internet uit te zoeken, wat een Weende </a:t>
            </a:r>
            <a:r>
              <a:rPr lang="nl-NL" sz="2000" dirty="0"/>
              <a:t>A</a:t>
            </a:r>
            <a:r>
              <a:rPr lang="nl-NL" sz="2000" dirty="0" smtClean="0"/>
              <a:t>nalyse is.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629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koolhydraten</a:t>
            </a:r>
          </a:p>
        </p:txBody>
      </p:sp>
      <p:pic>
        <p:nvPicPr>
          <p:cNvPr id="15363" name="Picture 4" descr="1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980728"/>
            <a:ext cx="4804438" cy="571701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136904" cy="6128758"/>
          </a:xfrm>
        </p:spPr>
      </p:pic>
    </p:spTree>
    <p:extLst>
      <p:ext uri="{BB962C8B-B14F-4D97-AF65-F5344CB8AC3E}">
        <p14:creationId xmlns:p14="http://schemas.microsoft.com/office/powerpoint/2010/main" val="172389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Weende analyse</a:t>
            </a:r>
            <a:endParaRPr lang="nl-NL" altLang="nl-NL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30400"/>
            <a:ext cx="8659896" cy="392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hthoek 1"/>
          <p:cNvSpPr/>
          <p:nvPr/>
        </p:nvSpPr>
        <p:spPr>
          <a:xfrm>
            <a:off x="1763688" y="3501008"/>
            <a:ext cx="1296144" cy="936104"/>
          </a:xfrm>
          <a:prstGeom prst="rect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690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Droge stof  DS</a:t>
            </a:r>
            <a:endParaRPr lang="nl-NL" altLang="nl-NL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nl-NL" sz="2000" dirty="0" err="1" smtClean="0"/>
              <a:t>Levert</a:t>
            </a:r>
            <a:r>
              <a:rPr lang="en-US" altLang="nl-NL" sz="2000" dirty="0" smtClean="0"/>
              <a:t> </a:t>
            </a:r>
            <a:r>
              <a:rPr lang="en-US" altLang="nl-NL" sz="2000" dirty="0" err="1" smtClean="0"/>
              <a:t>voedingsstoffen</a:t>
            </a:r>
            <a:endParaRPr lang="en-US" altLang="nl-NL" sz="2000" dirty="0" smtClean="0"/>
          </a:p>
          <a:p>
            <a:pPr eaLnBrk="1" hangingPunct="1">
              <a:lnSpc>
                <a:spcPct val="90000"/>
              </a:lnSpc>
            </a:pPr>
            <a:endParaRPr lang="en-US" altLang="nl-NL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nl-NL" dirty="0" smtClean="0"/>
              <a:t>Gras	16%</a:t>
            </a:r>
          </a:p>
          <a:p>
            <a:pPr eaLnBrk="1" hangingPunct="1">
              <a:lnSpc>
                <a:spcPct val="90000"/>
              </a:lnSpc>
            </a:pPr>
            <a:r>
              <a:rPr lang="en-US" altLang="nl-NL" dirty="0" err="1" smtClean="0"/>
              <a:t>Kuil</a:t>
            </a:r>
            <a:r>
              <a:rPr lang="en-US" altLang="nl-NL" dirty="0" smtClean="0"/>
              <a:t>	45%</a:t>
            </a:r>
          </a:p>
          <a:p>
            <a:pPr eaLnBrk="1" hangingPunct="1">
              <a:lnSpc>
                <a:spcPct val="90000"/>
              </a:lnSpc>
            </a:pPr>
            <a:r>
              <a:rPr lang="en-US" altLang="nl-NL" dirty="0" err="1" smtClean="0"/>
              <a:t>Mais</a:t>
            </a:r>
            <a:r>
              <a:rPr lang="en-US" altLang="nl-NL" dirty="0" smtClean="0"/>
              <a:t>	35%</a:t>
            </a:r>
          </a:p>
          <a:p>
            <a:pPr eaLnBrk="1" hangingPunct="1">
              <a:lnSpc>
                <a:spcPct val="90000"/>
              </a:lnSpc>
            </a:pPr>
            <a:r>
              <a:rPr lang="en-US" altLang="nl-NL" dirty="0" err="1" smtClean="0"/>
              <a:t>Bostel</a:t>
            </a:r>
            <a:r>
              <a:rPr lang="en-US" altLang="nl-NL" dirty="0" smtClean="0"/>
              <a:t>	22%</a:t>
            </a:r>
          </a:p>
          <a:p>
            <a:pPr eaLnBrk="1" hangingPunct="1">
              <a:lnSpc>
                <a:spcPct val="90000"/>
              </a:lnSpc>
            </a:pPr>
            <a:r>
              <a:rPr lang="en-US" altLang="nl-NL" dirty="0" err="1" smtClean="0"/>
              <a:t>Komkommer</a:t>
            </a:r>
            <a:r>
              <a:rPr lang="en-US" altLang="nl-NL" dirty="0" smtClean="0"/>
              <a:t> 6%</a:t>
            </a:r>
          </a:p>
          <a:p>
            <a:pPr eaLnBrk="1" hangingPunct="1">
              <a:lnSpc>
                <a:spcPct val="90000"/>
              </a:lnSpc>
            </a:pPr>
            <a:r>
              <a:rPr lang="en-US" altLang="nl-NL" dirty="0" err="1" smtClean="0"/>
              <a:t>Rantsoen</a:t>
            </a:r>
            <a:r>
              <a:rPr lang="en-US" altLang="nl-NL" dirty="0" smtClean="0"/>
              <a:t> 40 – 50 %</a:t>
            </a:r>
            <a:endParaRPr lang="nl-NL" alt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Weende analyse</a:t>
            </a:r>
            <a:endParaRPr lang="nl-NL" altLang="nl-NL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30400"/>
            <a:ext cx="8659896" cy="392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hthoek 4"/>
          <p:cNvSpPr/>
          <p:nvPr/>
        </p:nvSpPr>
        <p:spPr>
          <a:xfrm>
            <a:off x="1763688" y="2636912"/>
            <a:ext cx="1296144" cy="936104"/>
          </a:xfrm>
          <a:prstGeom prst="rect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444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Water</a:t>
            </a:r>
            <a:endParaRPr lang="nl-NL" altLang="nl-NL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Bouwstof voor lichaam</a:t>
            </a:r>
          </a:p>
          <a:p>
            <a:pPr eaLnBrk="1" hangingPunct="1"/>
            <a:r>
              <a:rPr lang="nl-NL" altLang="nl-NL" dirty="0" smtClean="0"/>
              <a:t>Transport voedingsstoffen/afvalstoffen</a:t>
            </a:r>
          </a:p>
          <a:p>
            <a:pPr eaLnBrk="1" hangingPunct="1"/>
            <a:r>
              <a:rPr lang="nl-NL" altLang="nl-NL" dirty="0" smtClean="0"/>
              <a:t>Warmteregulatie</a:t>
            </a:r>
          </a:p>
          <a:p>
            <a:pPr eaLnBrk="1" hangingPunct="1"/>
            <a:r>
              <a:rPr lang="nl-NL" altLang="nl-NL" dirty="0" smtClean="0"/>
              <a:t>Stoffen oplossen voor vertering</a:t>
            </a:r>
          </a:p>
          <a:p>
            <a:pPr eaLnBrk="1" hangingPunct="1"/>
            <a:r>
              <a:rPr lang="nl-NL" altLang="nl-NL" dirty="0" smtClean="0"/>
              <a:t>Melkvorming</a:t>
            </a:r>
          </a:p>
          <a:p>
            <a:pPr eaLnBrk="1" hangingPunct="1"/>
            <a:endParaRPr lang="nl-NL" altLang="nl-NL" dirty="0" smtClean="0"/>
          </a:p>
          <a:p>
            <a:pPr eaLnBrk="1" hangingPunct="1"/>
            <a:r>
              <a:rPr lang="nl-NL" altLang="nl-NL" dirty="0" smtClean="0"/>
              <a:t>Let op kwaliteit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Weende analyse</a:t>
            </a:r>
            <a:endParaRPr lang="nl-NL" altLang="nl-NL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30400"/>
            <a:ext cx="8659896" cy="392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hthoek 4"/>
          <p:cNvSpPr/>
          <p:nvPr/>
        </p:nvSpPr>
        <p:spPr>
          <a:xfrm>
            <a:off x="3275856" y="4365104"/>
            <a:ext cx="1296144" cy="936104"/>
          </a:xfrm>
          <a:prstGeom prst="rect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736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dirty="0" err="1" smtClean="0"/>
              <a:t>Anorganische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stof</a:t>
            </a:r>
            <a:r>
              <a:rPr lang="en-US" altLang="nl-NL" dirty="0" smtClean="0"/>
              <a:t>   R(</a:t>
            </a:r>
            <a:r>
              <a:rPr lang="en-US" altLang="nl-NL" dirty="0" err="1" smtClean="0"/>
              <a:t>uw</a:t>
            </a:r>
            <a:r>
              <a:rPr lang="en-US" altLang="nl-NL" dirty="0" smtClean="0"/>
              <a:t>)AS</a:t>
            </a:r>
            <a:endParaRPr lang="nl-NL" altLang="nl-NL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nl-NL" dirty="0" err="1" smtClean="0"/>
              <a:t>Zand</a:t>
            </a:r>
            <a:endParaRPr lang="en-US" altLang="nl-NL" dirty="0" smtClean="0"/>
          </a:p>
          <a:p>
            <a:pPr eaLnBrk="1" hangingPunct="1"/>
            <a:r>
              <a:rPr lang="en-US" altLang="nl-NL" dirty="0" err="1" smtClean="0"/>
              <a:t>Mineralen</a:t>
            </a:r>
            <a:r>
              <a:rPr lang="en-US" altLang="nl-NL" dirty="0" smtClean="0"/>
              <a:t> </a:t>
            </a:r>
          </a:p>
          <a:p>
            <a:pPr lvl="1"/>
            <a:r>
              <a:rPr lang="en-US" altLang="nl-NL" dirty="0" smtClean="0"/>
              <a:t>(</a:t>
            </a:r>
            <a:r>
              <a:rPr lang="en-US" altLang="nl-NL" dirty="0" err="1" smtClean="0"/>
              <a:t>o.a</a:t>
            </a:r>
            <a:r>
              <a:rPr lang="en-US" altLang="nl-NL" dirty="0" smtClean="0"/>
              <a:t>. Ca-P-Mg-Na-K-Cu-Zn-Se-Co)</a:t>
            </a:r>
          </a:p>
          <a:p>
            <a:pPr lvl="1"/>
            <a:r>
              <a:rPr lang="en-US" altLang="nl-NL" dirty="0" err="1" smtClean="0"/>
              <a:t>Overschot</a:t>
            </a:r>
            <a:r>
              <a:rPr lang="en-US" altLang="nl-NL" dirty="0" smtClean="0"/>
              <a:t> of </a:t>
            </a:r>
            <a:r>
              <a:rPr lang="en-US" altLang="nl-NL" dirty="0" err="1" smtClean="0"/>
              <a:t>tekort</a:t>
            </a:r>
            <a:r>
              <a:rPr lang="en-US" altLang="nl-NL" dirty="0" smtClean="0"/>
              <a:t> is </a:t>
            </a:r>
            <a:r>
              <a:rPr lang="en-US" altLang="nl-NL" dirty="0" err="1" smtClean="0"/>
              <a:t>ongezond</a:t>
            </a:r>
            <a:endParaRPr lang="en-US" altLang="nl-NL" dirty="0" smtClean="0"/>
          </a:p>
          <a:p>
            <a:pPr lvl="1"/>
            <a:r>
              <a:rPr lang="en-US" altLang="nl-NL" dirty="0" err="1" smtClean="0"/>
              <a:t>Overschot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komt</a:t>
            </a:r>
            <a:r>
              <a:rPr lang="en-US" altLang="nl-NL" dirty="0" smtClean="0"/>
              <a:t> in milieu</a:t>
            </a:r>
          </a:p>
          <a:p>
            <a:pPr lvl="1"/>
            <a:endParaRPr lang="nl-NL" alt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Weende analyse</a:t>
            </a:r>
            <a:endParaRPr lang="nl-NL" altLang="nl-NL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30400"/>
            <a:ext cx="8659896" cy="392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hthoek 4"/>
          <p:cNvSpPr/>
          <p:nvPr/>
        </p:nvSpPr>
        <p:spPr>
          <a:xfrm>
            <a:off x="3323803" y="2636912"/>
            <a:ext cx="1296144" cy="936104"/>
          </a:xfrm>
          <a:prstGeom prst="rect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107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1406</TotalTime>
  <Words>270</Words>
  <Application>Microsoft Office PowerPoint</Application>
  <PresentationFormat>Diavoorstelling (4:3)</PresentationFormat>
  <Paragraphs>96</Paragraphs>
  <Slides>21</Slides>
  <Notes>14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6" baseType="lpstr">
      <vt:lpstr>Arial</vt:lpstr>
      <vt:lpstr>Trebuchet MS</vt:lpstr>
      <vt:lpstr>Wingdings</vt:lpstr>
      <vt:lpstr>Wingdings 3</vt:lpstr>
      <vt:lpstr>Facet</vt:lpstr>
      <vt:lpstr>Veevoeding</vt:lpstr>
      <vt:lpstr>Wat is een Weende analyse?</vt:lpstr>
      <vt:lpstr>Weende analyse</vt:lpstr>
      <vt:lpstr>Droge stof  DS</vt:lpstr>
      <vt:lpstr>Weende analyse</vt:lpstr>
      <vt:lpstr>Water</vt:lpstr>
      <vt:lpstr>Weende analyse</vt:lpstr>
      <vt:lpstr>Anorganische stof   R(uw)AS</vt:lpstr>
      <vt:lpstr>Weende analyse</vt:lpstr>
      <vt:lpstr>Organische stof  OS</vt:lpstr>
      <vt:lpstr>Weende analyse</vt:lpstr>
      <vt:lpstr>eiwit  en ruw eiwit (RE)</vt:lpstr>
      <vt:lpstr>Eiwitten</vt:lpstr>
      <vt:lpstr>Weende analyse</vt:lpstr>
      <vt:lpstr>Ruw vet = Rvet</vt:lpstr>
      <vt:lpstr>Weende analyse</vt:lpstr>
      <vt:lpstr>Koolhydraten</vt:lpstr>
      <vt:lpstr>Weende analyse</vt:lpstr>
      <vt:lpstr>Verteerbaarheid</vt:lpstr>
      <vt:lpstr>koolhydraten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Veevoeding</dc:title>
  <dc:creator>thj</dc:creator>
  <cp:lastModifiedBy>Leon Raedts</cp:lastModifiedBy>
  <cp:revision>52</cp:revision>
  <cp:lastPrinted>2014-11-11T07:48:44Z</cp:lastPrinted>
  <dcterms:created xsi:type="dcterms:W3CDTF">2010-11-01T14:29:05Z</dcterms:created>
  <dcterms:modified xsi:type="dcterms:W3CDTF">2017-09-01T06:53:33Z</dcterms:modified>
</cp:coreProperties>
</file>